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69" r:id="rId4"/>
    <p:sldId id="266" r:id="rId5"/>
    <p:sldId id="267" r:id="rId6"/>
    <p:sldId id="268" r:id="rId7"/>
    <p:sldId id="270" r:id="rId8"/>
    <p:sldId id="271" r:id="rId9"/>
    <p:sldId id="261" r:id="rId10"/>
    <p:sldId id="275" r:id="rId11"/>
    <p:sldId id="272" r:id="rId12"/>
    <p:sldId id="273" r:id="rId13"/>
    <p:sldId id="274" r:id="rId14"/>
    <p:sldId id="276" r:id="rId15"/>
    <p:sldId id="277" r:id="rId16"/>
    <p:sldId id="257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83" r:id="rId25"/>
    <p:sldId id="259" r:id="rId26"/>
    <p:sldId id="293" r:id="rId27"/>
    <p:sldId id="294" r:id="rId28"/>
    <p:sldId id="292" r:id="rId29"/>
    <p:sldId id="260" r:id="rId30"/>
    <p:sldId id="265" r:id="rId31"/>
    <p:sldId id="262" r:id="rId32"/>
    <p:sldId id="300" r:id="rId33"/>
    <p:sldId id="299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6DE6E-26AA-5F45-836D-C2DD74B1EE3D}" type="datetimeFigureOut">
              <a:rPr lang="en-US" smtClean="0"/>
              <a:t>7/9/11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E1EE7-8B90-C34F-A090-2FF73089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1EE7-8B90-C34F-A090-2FF7308966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Picture 74.png                                                 0007D0D5Macintosh HD                   C10F9777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95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78CF-5B5D-2C46-A5B3-D92E855CA166}" type="datetimeFigureOut">
              <a:rPr lang="en-US" smtClean="0"/>
              <a:t>7/9/11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2C71-494C-0743-B4EB-750A2612E1B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8" descr="Picture 89.png                                                 0007D0D5Macintosh HD                   C10F9777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6858000" y="6553200"/>
            <a:ext cx="209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Abadi MT Condensed Extra Bold" charset="0"/>
                <a:cs typeface="+mn-cs"/>
              </a:rPr>
              <a:t>www.katandmouse.com</a:t>
            </a:r>
            <a:endParaRPr lang="en-US" sz="1400" b="1" dirty="0">
              <a:latin typeface="Abadi MT Condensed Extra Bold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0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Futura Condensed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Futura T Dem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Futura T Dem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utura T Dem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utura T Dem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utura T Dem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ml-sitemaps.com/" TargetMode="External"/><Relationship Id="rId4" Type="http://schemas.openxmlformats.org/officeDocument/2006/relationships/hyperlink" Target="http://spiderbites.nytime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" TargetMode="External"/><Relationship Id="rId4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nonymouse@katandmouse.com" TargetMode="External"/><Relationship Id="rId4" Type="http://schemas.openxmlformats.org/officeDocument/2006/relationships/hyperlink" Target="http://www.facebook.com/katandmouseo" TargetMode="External"/><Relationship Id="rId5" Type="http://schemas.openxmlformats.org/officeDocument/2006/relationships/hyperlink" Target="http://www.linkedin.com/profile/view?id=310943&amp;trk=tab_pro" TargetMode="External"/><Relationship Id="rId6" Type="http://schemas.openxmlformats.org/officeDocument/2006/relationships/hyperlink" Target="http://www.linkedin.com/groups/Local-BizBuzz-321567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tandmouse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dgeho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8" y="18678"/>
            <a:ext cx="8340811" cy="6858000"/>
          </a:xfrm>
          <a:prstGeom prst="rect">
            <a:avLst/>
          </a:prstGeom>
        </p:spPr>
      </p:pic>
      <p:pic>
        <p:nvPicPr>
          <p:cNvPr id="11" name="Picture 10" descr="hedgeho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8"/>
            <a:ext cx="8340811" cy="6858000"/>
          </a:xfrm>
          <a:prstGeom prst="rect">
            <a:avLst/>
          </a:prstGeom>
        </p:spPr>
      </p:pic>
      <p:pic>
        <p:nvPicPr>
          <p:cNvPr id="9" name="Picture 8" descr="hedgeho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8678"/>
            <a:ext cx="83408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06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F7B"/>
                </a:solidFill>
                <a:latin typeface="FuturiCondensedSW-ExBold"/>
                <a:cs typeface="Britannic Bold"/>
              </a:rPr>
              <a:t>Why we need to think about SEO before and during project design rather than trying to bolt it on afterwards </a:t>
            </a:r>
            <a:r>
              <a:rPr lang="en-US" sz="3200" dirty="0" smtClean="0">
                <a:solidFill>
                  <a:srgbClr val="FFCF7B"/>
                </a:solidFill>
                <a:latin typeface="FuturiCondensedSW-ExBold"/>
                <a:cs typeface="Abadi MT Condensed Extra Bold"/>
              </a:rPr>
              <a:t> </a:t>
            </a:r>
            <a:endParaRPr lang="en-US" sz="3200" dirty="0">
              <a:solidFill>
                <a:srgbClr val="FFCF7B"/>
              </a:solidFill>
              <a:latin typeface="FuturiCondensedSW-Ex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739" y="5874173"/>
            <a:ext cx="5396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utura Condensed Medium"/>
                <a:cs typeface="Britannic Bold"/>
              </a:rPr>
              <a:t>Or what I learned from Hedgehog Books</a:t>
            </a:r>
            <a:endParaRPr lang="en-US" sz="3200" dirty="0">
              <a:solidFill>
                <a:schemeClr val="bg1"/>
              </a:solidFill>
              <a:latin typeface="Futura Condensed Medium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13362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1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Description, keyword meta tags</a:t>
            </a:r>
          </a:p>
          <a:p>
            <a:pPr lvl="1"/>
            <a:r>
              <a:rPr lang="en-US" sz="2000" dirty="0" smtClean="0"/>
              <a:t>Description is your call to action</a:t>
            </a:r>
          </a:p>
          <a:p>
            <a:pPr lvl="1"/>
            <a:r>
              <a:rPr lang="en-US" sz="2000" dirty="0" smtClean="0"/>
              <a:t>No or little value for rank in Google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Screen shot 2011-05-13 at 10.5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6" y="2649479"/>
            <a:ext cx="63119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Links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include your target </a:t>
            </a:r>
            <a:r>
              <a:rPr lang="en-US" dirty="0" smtClean="0"/>
              <a:t>keywords and page it links to should be associated with keywords</a:t>
            </a:r>
            <a:endParaRPr lang="en-US" dirty="0"/>
          </a:p>
          <a:p>
            <a:pPr lvl="1"/>
            <a:r>
              <a:rPr lang="en-US" dirty="0" smtClean="0"/>
              <a:t>Only first one on the page counts, so don’t overdo them</a:t>
            </a:r>
          </a:p>
          <a:p>
            <a:pPr lvl="1"/>
            <a:r>
              <a:rPr lang="en-US" dirty="0" smtClean="0"/>
              <a:t>Pass page rank, particularly from home page</a:t>
            </a:r>
          </a:p>
          <a:p>
            <a:pPr lvl="1"/>
            <a:r>
              <a:rPr lang="en-US" dirty="0" smtClean="0"/>
              <a:t>Should be text, not images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Images</a:t>
            </a:r>
          </a:p>
          <a:p>
            <a:pPr lvl="1"/>
            <a:r>
              <a:rPr lang="en-US" dirty="0" smtClean="0"/>
              <a:t>Should have keywords in the name</a:t>
            </a:r>
            <a:endParaRPr lang="en-US" dirty="0"/>
          </a:p>
          <a:p>
            <a:pPr lvl="1"/>
            <a:r>
              <a:rPr lang="en-US" dirty="0" smtClean="0"/>
              <a:t>Should have keywords in alt tags</a:t>
            </a:r>
          </a:p>
          <a:p>
            <a:pPr lvl="1"/>
            <a:r>
              <a:rPr lang="en-US" dirty="0" smtClean="0"/>
              <a:t>Should have keywords in captions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2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H1, h2, etc.</a:t>
            </a:r>
          </a:p>
          <a:p>
            <a:pPr lvl="1"/>
            <a:r>
              <a:rPr lang="en-US" dirty="0" smtClean="0"/>
              <a:t>Should have one H1 tag at the top of the page</a:t>
            </a:r>
          </a:p>
          <a:p>
            <a:pPr lvl="1"/>
            <a:r>
              <a:rPr lang="en-US" dirty="0" smtClean="0"/>
              <a:t>H2, h3, etc. have little value</a:t>
            </a:r>
          </a:p>
          <a:p>
            <a:pPr lvl="1"/>
            <a:r>
              <a:rPr lang="en-US" dirty="0" smtClean="0"/>
              <a:t>Bold little value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emph</a:t>
            </a:r>
            <a:r>
              <a:rPr lang="en-US" dirty="0" smtClean="0"/>
              <a:t>&gt; more value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7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pic>
        <p:nvPicPr>
          <p:cNvPr id="4" name="Picture 3" descr="si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88"/>
            <a:ext cx="9144000" cy="49053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3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Architecture</a:t>
            </a:r>
          </a:p>
          <a:p>
            <a:pPr lvl="1"/>
            <a:r>
              <a:rPr lang="en-US" sz="2000" dirty="0" smtClean="0"/>
              <a:t>Silos – Don’t be a Macy’s! Organize by category!</a:t>
            </a:r>
          </a:p>
          <a:p>
            <a:pPr lvl="1"/>
            <a:r>
              <a:rPr lang="en-US" sz="2000" dirty="0" smtClean="0"/>
              <a:t>Pass page rank to the top level</a:t>
            </a:r>
          </a:p>
          <a:p>
            <a:pPr lvl="1"/>
            <a:r>
              <a:rPr lang="en-US" sz="2000" dirty="0" smtClean="0"/>
              <a:t>Keep site “flat” with fewer nested directories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3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Content</a:t>
            </a:r>
          </a:p>
          <a:p>
            <a:pPr lvl="1"/>
            <a:r>
              <a:rPr lang="en-US" dirty="0" smtClean="0"/>
              <a:t>Don’t keyword stuff</a:t>
            </a:r>
          </a:p>
          <a:p>
            <a:pPr lvl="1"/>
            <a:r>
              <a:rPr lang="en-US" dirty="0" smtClean="0"/>
              <a:t>2-3 keyword targets per page, no more</a:t>
            </a:r>
          </a:p>
          <a:p>
            <a:pPr lvl="1"/>
            <a:r>
              <a:rPr lang="en-US" dirty="0" smtClean="0"/>
              <a:t>Long enough copy to incorporate keywords and their variations, plus headings, to give enough weight to establish relevancy</a:t>
            </a:r>
          </a:p>
          <a:p>
            <a:pPr marL="57150" indent="0">
              <a:buNone/>
            </a:pPr>
            <a:r>
              <a:rPr lang="en-US" dirty="0" smtClean="0"/>
              <a:t>Local considerations</a:t>
            </a:r>
          </a:p>
          <a:p>
            <a:pPr marL="914400" lvl="1" indent="-457200"/>
            <a:r>
              <a:rPr lang="en-US" dirty="0" smtClean="0"/>
              <a:t>Include address and phone number on each page in TEXT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4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01"/>
            <a:ext cx="8229600" cy="1975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Indexing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smtClean="0"/>
              <a:t>Meta Directives</a:t>
            </a:r>
          </a:p>
          <a:p>
            <a:pPr marL="457200" lvl="1" indent="0">
              <a:buNone/>
            </a:pPr>
            <a:r>
              <a:rPr lang="en-US" sz="2400" dirty="0" smtClean="0"/>
              <a:t>&lt;META NAME=“ROBOTS” CONTENT=“INDEX,FOLLOW”&gt; 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Robot files 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Keep from crawling low quality pages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Keep from crawling duplicate copy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4613" y="4461418"/>
            <a:ext cx="649653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User-agent: * </a:t>
            </a:r>
          </a:p>
          <a:p>
            <a:r>
              <a:rPr lang="en-US" dirty="0" smtClean="0"/>
              <a:t>allow: </a:t>
            </a:r>
            <a:r>
              <a:rPr lang="en-US" dirty="0"/>
              <a:t>/     (Means all the robots are </a:t>
            </a:r>
            <a:r>
              <a:rPr lang="en-US" dirty="0" smtClean="0"/>
              <a:t>allowed </a:t>
            </a:r>
            <a:r>
              <a:rPr lang="en-US" dirty="0"/>
              <a:t>to crawl everything that comes under the root folder, which is the entire website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User-agent: * </a:t>
            </a:r>
          </a:p>
          <a:p>
            <a:r>
              <a:rPr lang="en-US" dirty="0"/>
              <a:t>Disallow: /temp/   (Means all the robots are not allowed to crawl the folder named “temp”, while other parts are allowed to crawl)</a:t>
            </a:r>
          </a:p>
        </p:txBody>
      </p:sp>
    </p:spTree>
    <p:extLst>
      <p:ext uri="{BB962C8B-B14F-4D97-AF65-F5344CB8AC3E}">
        <p14:creationId xmlns:p14="http://schemas.microsoft.com/office/powerpoint/2010/main" val="295809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742"/>
            <a:ext cx="8229600" cy="1975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Sitemaps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XML Sitemap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 smtClean="0"/>
              <a:t>Submit to Google via Google Webmaster Tools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Free generator: </a:t>
            </a:r>
            <a:r>
              <a:rPr lang="en-US" sz="2400" dirty="0">
                <a:hlinkClick r:id="rId3"/>
              </a:rPr>
              <a:t>http://www.xml-sitemaps.com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HTML Sitemap on site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 smtClean="0"/>
              <a:t>Create by hand and use keywords!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 smtClean="0"/>
              <a:t>Good example: </a:t>
            </a:r>
            <a:r>
              <a:rPr lang="en-US" sz="2400" dirty="0">
                <a:hlinkClick r:id="rId4"/>
              </a:rPr>
              <a:t>http://spiderbites.nytimes.com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pPr marL="400050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Sitemaps help indexing of blogs and dynamically created pages</a:t>
            </a:r>
          </a:p>
        </p:txBody>
      </p:sp>
    </p:spTree>
    <p:extLst>
      <p:ext uri="{BB962C8B-B14F-4D97-AF65-F5344CB8AC3E}">
        <p14:creationId xmlns:p14="http://schemas.microsoft.com/office/powerpoint/2010/main" val="370249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7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301 Redirects &amp; 404’s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Run </a:t>
            </a:r>
            <a:r>
              <a:rPr lang="en-US" sz="2800" dirty="0" err="1" smtClean="0"/>
              <a:t>site:http</a:t>
            </a:r>
            <a:r>
              <a:rPr lang="en-US" sz="2800" dirty="0" smtClean="0"/>
              <a:t>://</a:t>
            </a:r>
            <a:r>
              <a:rPr lang="en-US" sz="2800" dirty="0" err="1" smtClean="0"/>
              <a:t>www.domain.com</a:t>
            </a:r>
            <a:r>
              <a:rPr lang="en-US" sz="2800" dirty="0" smtClean="0"/>
              <a:t> to get list of </a:t>
            </a:r>
            <a:r>
              <a:rPr lang="en-US" sz="2800" dirty="0" err="1" smtClean="0"/>
              <a:t>urls</a:t>
            </a:r>
            <a:r>
              <a:rPr lang="en-US" sz="2800" dirty="0" smtClean="0"/>
              <a:t> in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sure new site has the same </a:t>
            </a:r>
            <a:r>
              <a:rPr lang="en-US" sz="2800" dirty="0" err="1" smtClean="0"/>
              <a:t>urls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Look for 404s in Webmaster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Where different, create 301 redirects in .</a:t>
            </a:r>
            <a:r>
              <a:rPr lang="en-US" sz="2800" dirty="0" err="1" smtClean="0"/>
              <a:t>htaccess</a:t>
            </a:r>
            <a:r>
              <a:rPr lang="en-US" sz="2800" dirty="0" smtClean="0"/>
              <a:t> file</a:t>
            </a:r>
          </a:p>
          <a:p>
            <a:pPr marL="400050" lvl="1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Redirect 301 /</a:t>
            </a:r>
            <a:r>
              <a:rPr lang="en-US" sz="2400" dirty="0" err="1" smtClean="0"/>
              <a:t>oldpage.php</a:t>
            </a:r>
            <a:r>
              <a:rPr lang="en-US" sz="2400" dirty="0" smtClean="0"/>
              <a:t> /</a:t>
            </a:r>
            <a:r>
              <a:rPr lang="en-US" sz="2400" dirty="0" err="1" smtClean="0"/>
              <a:t>newpage.php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8574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7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Load time</a:t>
            </a:r>
          </a:p>
          <a:p>
            <a:r>
              <a:rPr lang="en-US" sz="4000" dirty="0" smtClean="0"/>
              <a:t>Not much weight, but still important</a:t>
            </a:r>
          </a:p>
          <a:p>
            <a:r>
              <a:rPr lang="en-US" sz="4000" dirty="0" smtClean="0"/>
              <a:t>Check in Webmaster Tools under “Labs”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2321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part do you 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en-US" sz="4500" dirty="0" smtClean="0"/>
              <a:t>Designers</a:t>
            </a:r>
          </a:p>
          <a:p>
            <a:pPr lvl="2"/>
            <a:r>
              <a:rPr lang="en-US" sz="3600" dirty="0" smtClean="0"/>
              <a:t>Navigation</a:t>
            </a:r>
          </a:p>
          <a:p>
            <a:pPr lvl="2"/>
            <a:r>
              <a:rPr lang="en-US" sz="3600" dirty="0" smtClean="0"/>
              <a:t>Logo banner area</a:t>
            </a:r>
          </a:p>
          <a:p>
            <a:pPr lvl="2"/>
            <a:r>
              <a:rPr lang="en-US" sz="3600" dirty="0" smtClean="0"/>
              <a:t>Room for critical keyword elements</a:t>
            </a:r>
          </a:p>
          <a:p>
            <a:pPr lvl="1"/>
            <a:r>
              <a:rPr lang="en-US" sz="4500" dirty="0" smtClean="0"/>
              <a:t>Developers</a:t>
            </a:r>
          </a:p>
          <a:p>
            <a:pPr lvl="2"/>
            <a:r>
              <a:rPr lang="en-US" sz="3600" dirty="0" smtClean="0"/>
              <a:t>Copy development and formatting</a:t>
            </a:r>
          </a:p>
          <a:p>
            <a:pPr lvl="2"/>
            <a:r>
              <a:rPr lang="en-US" sz="3600" dirty="0" smtClean="0"/>
              <a:t>Code</a:t>
            </a:r>
          </a:p>
          <a:p>
            <a:pPr lvl="1"/>
            <a:r>
              <a:rPr lang="en-US" sz="4500" dirty="0" smtClean="0"/>
              <a:t>Project managers or both</a:t>
            </a:r>
          </a:p>
          <a:p>
            <a:pPr lvl="2"/>
            <a:r>
              <a:rPr lang="en-US" sz="3800" dirty="0" err="1" smtClean="0"/>
              <a:t>Url</a:t>
            </a:r>
            <a:r>
              <a:rPr lang="en-US" sz="3800" dirty="0" smtClean="0"/>
              <a:t> selection</a:t>
            </a:r>
          </a:p>
          <a:p>
            <a:pPr lvl="2"/>
            <a:r>
              <a:rPr lang="en-US" sz="3800" dirty="0" smtClean="0"/>
              <a:t>Copy development</a:t>
            </a:r>
          </a:p>
          <a:p>
            <a:pPr lvl="2"/>
            <a:r>
              <a:rPr lang="en-US" sz="3800" dirty="0" smtClean="0"/>
              <a:t>Continue keyword development for each page</a:t>
            </a:r>
          </a:p>
        </p:txBody>
      </p:sp>
    </p:spTree>
    <p:extLst>
      <p:ext uri="{BB962C8B-B14F-4D97-AF65-F5344CB8AC3E}">
        <p14:creationId xmlns:p14="http://schemas.microsoft.com/office/powerpoint/2010/main" val="364996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7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Canonicalization &amp; Duplicate Content</a:t>
            </a:r>
          </a:p>
          <a:p>
            <a:pPr marL="0" indent="0">
              <a:buNone/>
            </a:pPr>
            <a:r>
              <a:rPr lang="en-US" sz="2400" dirty="0"/>
              <a:t>Canonicalization is the process of using and enforcing the best URL when there are several choices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These </a:t>
            </a:r>
            <a:r>
              <a:rPr lang="en-US" sz="2400" dirty="0" err="1" smtClean="0"/>
              <a:t>urls</a:t>
            </a:r>
            <a:r>
              <a:rPr lang="en-US" sz="2400" dirty="0"/>
              <a:t> </a:t>
            </a:r>
            <a:r>
              <a:rPr lang="en-US" sz="2400" dirty="0" smtClean="0"/>
              <a:t>are all different:</a:t>
            </a:r>
          </a:p>
          <a:p>
            <a:r>
              <a:rPr lang="en-US" sz="2400" dirty="0" smtClean="0">
                <a:hlinkClick r:id="rId3"/>
              </a:rPr>
              <a:t>www.example.com</a:t>
            </a:r>
            <a:endParaRPr lang="en-US" sz="2400" dirty="0" smtClean="0"/>
          </a:p>
          <a:p>
            <a:r>
              <a:rPr lang="en-US" sz="2400" dirty="0" err="1" smtClean="0"/>
              <a:t>Example.com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www.example.com/</a:t>
            </a:r>
            <a:endParaRPr lang="en-US" sz="2400" dirty="0" smtClean="0"/>
          </a:p>
          <a:p>
            <a:r>
              <a:rPr lang="en-US" sz="2400" dirty="0" err="1" smtClean="0"/>
              <a:t>Example.com</a:t>
            </a:r>
            <a:r>
              <a:rPr lang="en-US" sz="2400" dirty="0" smtClean="0"/>
              <a:t>/</a:t>
            </a:r>
          </a:p>
          <a:p>
            <a:r>
              <a:rPr lang="en-US" sz="2400" dirty="0" err="1" smtClean="0"/>
              <a:t>www.example.com</a:t>
            </a:r>
            <a:r>
              <a:rPr lang="en-US" sz="2400" dirty="0" smtClean="0"/>
              <a:t>/</a:t>
            </a:r>
            <a:r>
              <a:rPr lang="en-US" sz="2400" dirty="0" err="1" smtClean="0"/>
              <a:t>index.html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3902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7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Canonicalization &amp; Duplicate Content</a:t>
            </a:r>
          </a:p>
          <a:p>
            <a:pPr marL="0" indent="0">
              <a:buNone/>
            </a:pPr>
            <a:r>
              <a:rPr lang="en-US" dirty="0" smtClean="0"/>
              <a:t>Why be concerned about duplicate content?</a:t>
            </a:r>
            <a:endParaRPr lang="en-US" dirty="0"/>
          </a:p>
          <a:p>
            <a:r>
              <a:rPr lang="en-US" sz="2400" dirty="0" smtClean="0"/>
              <a:t>Duplicate </a:t>
            </a:r>
            <a:r>
              <a:rPr lang="en-US" sz="2400" dirty="0"/>
              <a:t>content can dilute </a:t>
            </a:r>
            <a:r>
              <a:rPr lang="en-US" sz="2400" dirty="0" smtClean="0"/>
              <a:t>PageRank</a:t>
            </a:r>
          </a:p>
          <a:p>
            <a:r>
              <a:rPr lang="en-US" sz="2400" dirty="0" smtClean="0"/>
              <a:t>Your site can be banned from Google </a:t>
            </a:r>
          </a:p>
          <a:p>
            <a:r>
              <a:rPr lang="en-US" sz="2400" dirty="0" smtClean="0"/>
              <a:t>Links going to “duplicate pages” instead of the same are weakened</a:t>
            </a:r>
          </a:p>
          <a:p>
            <a:r>
              <a:rPr lang="en-US" sz="2400" dirty="0"/>
              <a:t>Multiple domain names create duplicate content for every page on the site!</a:t>
            </a:r>
          </a:p>
          <a:p>
            <a:r>
              <a:rPr lang="en-US" sz="2400" dirty="0" smtClean="0"/>
              <a:t>Dynamic sites </a:t>
            </a:r>
            <a:r>
              <a:rPr lang="en-US" sz="2400" dirty="0"/>
              <a:t>often inadvertently create duplicate content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25896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7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Canonicalization &amp; Duplicate Content</a:t>
            </a:r>
          </a:p>
          <a:p>
            <a:pPr marL="0" indent="0">
              <a:buNone/>
            </a:pPr>
            <a:r>
              <a:rPr lang="en-US" dirty="0" smtClean="0"/>
              <a:t>How to fix it: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 crawling of duplicate pages where possible (i.e. use no-follows, or pull-down forms for sorting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Permalinks or SEF </a:t>
            </a:r>
            <a:r>
              <a:rPr lang="en-US" sz="2400" dirty="0" err="1" smtClean="0"/>
              <a:t>Urls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Pick one “canonical” </a:t>
            </a:r>
            <a:r>
              <a:rPr lang="en-US" sz="2400" dirty="0" err="1" smtClean="0"/>
              <a:t>url</a:t>
            </a:r>
            <a:r>
              <a:rPr lang="en-US" sz="2400" dirty="0" smtClean="0"/>
              <a:t> and link consistently throughout your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Make all non-canonical </a:t>
            </a:r>
            <a:r>
              <a:rPr lang="en-US" sz="2400" dirty="0" err="1" smtClean="0"/>
              <a:t>urls</a:t>
            </a:r>
            <a:r>
              <a:rPr lang="en-US" sz="2400" dirty="0" smtClean="0"/>
              <a:t> do a permanent 301 redirect to preferred </a:t>
            </a:r>
            <a:r>
              <a:rPr lang="en-US" sz="2400" dirty="0" err="1" smtClean="0"/>
              <a:t>urls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Specify www vs. non-www in Webmaster Tools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99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1695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Crawling, Indexing, &amp; Other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Canonicalization &amp; Duplicate Content</a:t>
            </a:r>
          </a:p>
          <a:p>
            <a:pPr marL="0" indent="0">
              <a:buNone/>
            </a:pPr>
            <a:r>
              <a:rPr lang="en-US" dirty="0" smtClean="0"/>
              <a:t>How to fix it: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Add canonical tag at page level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199" y="3586763"/>
            <a:ext cx="7221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page.html?sid</a:t>
            </a:r>
            <a:r>
              <a:rPr lang="en-US" dirty="0"/>
              <a:t>=asdf314159265</a:t>
            </a:r>
          </a:p>
          <a:p>
            <a:endParaRPr lang="en-US" dirty="0"/>
          </a:p>
          <a:p>
            <a:r>
              <a:rPr lang="en-US" dirty="0"/>
              <a:t>&lt;head&gt;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="canonical" </a:t>
            </a:r>
            <a:r>
              <a:rPr lang="en-US" dirty="0" err="1"/>
              <a:t>href</a:t>
            </a:r>
            <a:r>
              <a:rPr lang="en-US" dirty="0"/>
              <a:t>="http://</a:t>
            </a:r>
            <a:r>
              <a:rPr lang="en-US" dirty="0" err="1"/>
              <a:t>example.com</a:t>
            </a:r>
            <a:r>
              <a:rPr lang="en-US" dirty="0"/>
              <a:t>/</a:t>
            </a:r>
            <a:r>
              <a:rPr lang="en-US" dirty="0" err="1"/>
              <a:t>page.html</a:t>
            </a:r>
            <a:r>
              <a:rPr lang="en-US" dirty="0"/>
              <a:t>"/&gt;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&lt;/head&gt;</a:t>
            </a:r>
          </a:p>
          <a:p>
            <a:endParaRPr lang="en-US" dirty="0"/>
          </a:p>
          <a:p>
            <a:r>
              <a:rPr lang="en-US" dirty="0"/>
              <a:t>(Don't forget the final / at the end of the link tag.)</a:t>
            </a:r>
          </a:p>
        </p:txBody>
      </p:sp>
    </p:spTree>
    <p:extLst>
      <p:ext uri="{BB962C8B-B14F-4D97-AF65-F5344CB8AC3E}">
        <p14:creationId xmlns:p14="http://schemas.microsoft.com/office/powerpoint/2010/main" val="359025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 err="1" smtClean="0"/>
              <a:t>javascript</a:t>
            </a:r>
            <a:r>
              <a:rPr lang="en-US" dirty="0" smtClean="0"/>
              <a:t> or flash for menus or make sure there is an alternative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extraneous 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Javascript</a:t>
            </a:r>
            <a:r>
              <a:rPr lang="en-US" dirty="0" smtClean="0"/>
              <a:t> and </a:t>
            </a:r>
            <a:r>
              <a:rPr lang="en-US" dirty="0" err="1" smtClean="0"/>
              <a:t>css</a:t>
            </a:r>
            <a:r>
              <a:rPr lang="en-US" dirty="0" smtClean="0"/>
              <a:t> should be in external files</a:t>
            </a:r>
          </a:p>
        </p:txBody>
      </p:sp>
    </p:spTree>
    <p:extLst>
      <p:ext uri="{BB962C8B-B14F-4D97-AF65-F5344CB8AC3E}">
        <p14:creationId xmlns:p14="http://schemas.microsoft.com/office/powerpoint/2010/main" val="233041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Google uses user signals to determine how much trust to give a site</a:t>
            </a:r>
          </a:p>
        </p:txBody>
      </p:sp>
    </p:spTree>
    <p:extLst>
      <p:ext uri="{BB962C8B-B14F-4D97-AF65-F5344CB8AC3E}">
        <p14:creationId xmlns:p14="http://schemas.microsoft.com/office/powerpoint/2010/main" val="60423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43050" lvl="2" indent="-742950">
              <a:buFont typeface="+mj-lt"/>
              <a:buAutoNum type="arabicPeriod"/>
            </a:pPr>
            <a:r>
              <a:rPr lang="en-US" sz="4400" dirty="0" smtClean="0"/>
              <a:t>Click thru </a:t>
            </a:r>
          </a:p>
          <a:p>
            <a:pPr marL="2000250" lvl="3" indent="-742950">
              <a:buFont typeface="+mj-lt"/>
              <a:buAutoNum type="alphaLcPeriod"/>
            </a:pPr>
            <a:r>
              <a:rPr lang="en-US" sz="4000" dirty="0" smtClean="0"/>
              <a:t>Create great title and description tags</a:t>
            </a:r>
            <a:endParaRPr lang="en-US" sz="4000" dirty="0"/>
          </a:p>
          <a:p>
            <a:pPr marL="2000250" lvl="3" indent="-742950">
              <a:buFont typeface="+mj-lt"/>
              <a:buAutoNum type="alphaLcPeriod"/>
            </a:pPr>
            <a:r>
              <a:rPr lang="en-US" sz="4000" dirty="0" smtClean="0"/>
              <a:t>Your description is your elevator speech</a:t>
            </a:r>
          </a:p>
        </p:txBody>
      </p:sp>
    </p:spTree>
    <p:extLst>
      <p:ext uri="{BB962C8B-B14F-4D97-AF65-F5344CB8AC3E}">
        <p14:creationId xmlns:p14="http://schemas.microsoft.com/office/powerpoint/2010/main" val="3608583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43050" lvl="2" indent="-742950">
              <a:buFont typeface="+mj-lt"/>
              <a:buAutoNum type="arabicPeriod" startAt="2"/>
            </a:pPr>
            <a:r>
              <a:rPr lang="en-US" sz="4000" dirty="0" smtClean="0"/>
              <a:t>Bounce</a:t>
            </a:r>
          </a:p>
          <a:p>
            <a:pPr marL="2000250" lvl="3" indent="-742950">
              <a:buFont typeface="+mj-lt"/>
              <a:buAutoNum type="alphaLcPeriod"/>
            </a:pPr>
            <a:r>
              <a:rPr lang="en-US" sz="3600" dirty="0" smtClean="0"/>
              <a:t>Make sure page is relevant to the keyword you are targeting</a:t>
            </a:r>
          </a:p>
          <a:p>
            <a:pPr marL="2000250" lvl="3" indent="-742950">
              <a:buFont typeface="+mj-lt"/>
              <a:buAutoNum type="alphaLcPeriod"/>
            </a:pPr>
            <a:r>
              <a:rPr lang="en-US" sz="3600" dirty="0" smtClean="0"/>
              <a:t>Make sure they can see that RIGHT AWAY!</a:t>
            </a:r>
          </a:p>
          <a:p>
            <a:pPr marL="2000250" lvl="3" indent="-742950">
              <a:buFont typeface="+mj-lt"/>
              <a:buAutoNum type="alphaLcPeriod"/>
            </a:pPr>
            <a:r>
              <a:rPr lang="en-US" sz="3600" dirty="0" smtClean="0"/>
              <a:t>Check analytics, look for bounces, CORRECT!</a:t>
            </a:r>
          </a:p>
        </p:txBody>
      </p:sp>
    </p:spTree>
    <p:extLst>
      <p:ext uri="{BB962C8B-B14F-4D97-AF65-F5344CB8AC3E}">
        <p14:creationId xmlns:p14="http://schemas.microsoft.com/office/powerpoint/2010/main" val="82348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2" indent="0">
              <a:buNone/>
            </a:pPr>
            <a:r>
              <a:rPr lang="en-US" sz="6200" dirty="0" smtClean="0"/>
              <a:t>3. Time </a:t>
            </a:r>
            <a:r>
              <a:rPr lang="en-US" sz="6200" dirty="0"/>
              <a:t>on site</a:t>
            </a:r>
          </a:p>
          <a:p>
            <a:pPr lvl="1"/>
            <a:r>
              <a:rPr lang="en-US" dirty="0"/>
              <a:t>Answer: Why am I here? What am I supposed to do?</a:t>
            </a:r>
          </a:p>
          <a:p>
            <a:pPr lvl="1"/>
            <a:r>
              <a:rPr lang="en-US" dirty="0" smtClean="0"/>
              <a:t>Make it easy to read and see that the site is relevant</a:t>
            </a:r>
          </a:p>
          <a:p>
            <a:pPr lvl="1"/>
            <a:r>
              <a:rPr lang="en-US" dirty="0" smtClean="0"/>
              <a:t>Bullets</a:t>
            </a:r>
          </a:p>
          <a:p>
            <a:pPr lvl="1"/>
            <a:r>
              <a:rPr lang="en-US" dirty="0" smtClean="0"/>
              <a:t>Short paragraphs </a:t>
            </a:r>
          </a:p>
          <a:p>
            <a:pPr lvl="1"/>
            <a:r>
              <a:rPr lang="en-US" dirty="0" smtClean="0"/>
              <a:t>Informative headings</a:t>
            </a:r>
          </a:p>
          <a:p>
            <a:pPr lvl="1"/>
            <a:r>
              <a:rPr lang="en-US" dirty="0" smtClean="0"/>
              <a:t>Call to action – Lead them INTO the site</a:t>
            </a:r>
          </a:p>
          <a:p>
            <a:pPr lvl="1"/>
            <a:r>
              <a:rPr lang="en-US" dirty="0" smtClean="0"/>
              <a:t>Put “catchy” content where they look (See F-</a:t>
            </a:r>
            <a:r>
              <a:rPr lang="en-US" dirty="0" err="1" smtClean="0"/>
              <a:t>Heatmap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63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Signals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9580" r="9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562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goal of SEO?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To convince Google your page deserves to be on top as determined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Authority</a:t>
            </a:r>
          </a:p>
          <a:p>
            <a:pPr lvl="2"/>
            <a:r>
              <a:rPr lang="en-US" sz="2200" dirty="0" smtClean="0"/>
              <a:t>Content – lots of it, so design it to expand</a:t>
            </a:r>
          </a:p>
          <a:p>
            <a:pPr lvl="2"/>
            <a:r>
              <a:rPr lang="en-US" sz="2200" dirty="0" smtClean="0"/>
              <a:t>Click thru – Title and description tags, CRO, placement of copy</a:t>
            </a:r>
          </a:p>
          <a:p>
            <a:pPr lvl="2"/>
            <a:r>
              <a:rPr lang="en-US" sz="2200" dirty="0" smtClean="0"/>
              <a:t>Time on site</a:t>
            </a:r>
          </a:p>
          <a:p>
            <a:pPr lvl="2"/>
            <a:r>
              <a:rPr lang="en-US" sz="2200" dirty="0" smtClean="0"/>
              <a:t>Shares, Likes, Tweets, +1</a:t>
            </a:r>
          </a:p>
          <a:p>
            <a:pPr lvl="3"/>
            <a:r>
              <a:rPr lang="en-US" sz="1800" dirty="0" smtClean="0"/>
              <a:t>Include </a:t>
            </a:r>
            <a:r>
              <a:rPr lang="en-US" sz="1800" dirty="0" err="1" smtClean="0"/>
              <a:t>sharethis</a:t>
            </a:r>
            <a:endParaRPr lang="en-US" sz="1800" dirty="0" smtClean="0"/>
          </a:p>
          <a:p>
            <a:pPr lvl="2"/>
            <a:r>
              <a:rPr lang="en-US" sz="2200" dirty="0" smtClean="0"/>
              <a:t>Quality of content, spelling, etc. </a:t>
            </a:r>
          </a:p>
          <a:p>
            <a:pPr lvl="2"/>
            <a:r>
              <a:rPr lang="en-US" sz="2200" dirty="0" smtClean="0"/>
              <a:t>No spam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200" dirty="0" smtClean="0"/>
              <a:t>Relevancy</a:t>
            </a:r>
          </a:p>
          <a:p>
            <a:pPr lvl="2"/>
            <a:r>
              <a:rPr lang="en-US" sz="2200" dirty="0" smtClean="0"/>
              <a:t>Content </a:t>
            </a:r>
          </a:p>
          <a:p>
            <a:pPr lvl="2"/>
            <a:r>
              <a:rPr lang="en-US" sz="2200" dirty="0" smtClean="0"/>
              <a:t>Time on page</a:t>
            </a:r>
          </a:p>
          <a:p>
            <a:pPr lvl="2"/>
            <a:r>
              <a:rPr lang="en-US" sz="2200" dirty="0" smtClean="0"/>
              <a:t>Shares, Likes, Tweets</a:t>
            </a:r>
          </a:p>
          <a:p>
            <a:pPr lvl="2"/>
            <a:r>
              <a:rPr lang="en-US" sz="2200" dirty="0" smtClean="0"/>
              <a:t>No spam</a:t>
            </a:r>
          </a:p>
          <a:p>
            <a:pPr lvl="2"/>
            <a:r>
              <a:rPr lang="en-US" sz="2200" dirty="0" smtClean="0"/>
              <a:t>SEO tricks</a:t>
            </a:r>
          </a:p>
          <a:p>
            <a:pPr lvl="2"/>
            <a:r>
              <a:rPr lang="en-US" sz="2200" dirty="0" smtClean="0"/>
              <a:t>KEYWORDS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0586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Ecommerce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Ecommerce sites generally full of duplicate content. How do you make yours unique? </a:t>
            </a:r>
          </a:p>
          <a:p>
            <a:r>
              <a:rPr lang="en-US" dirty="0" smtClean="0"/>
              <a:t>Reviews</a:t>
            </a:r>
          </a:p>
          <a:p>
            <a:r>
              <a:rPr lang="en-US" dirty="0" smtClean="0"/>
              <a:t>Related products</a:t>
            </a:r>
          </a:p>
          <a:p>
            <a:r>
              <a:rPr lang="en-US" dirty="0" smtClean="0"/>
              <a:t>Custom descriptions</a:t>
            </a:r>
          </a:p>
          <a:p>
            <a:r>
              <a:rPr lang="en-US" dirty="0"/>
              <a:t>http://</a:t>
            </a:r>
            <a:r>
              <a:rPr lang="en-US" dirty="0" err="1"/>
              <a:t>www.seomoz.org</a:t>
            </a:r>
            <a:r>
              <a:rPr lang="en-US" dirty="0"/>
              <a:t>/blog/building-faceted-navigation-that-</a:t>
            </a:r>
            <a:r>
              <a:rPr lang="en-US" dirty="0" err="1"/>
              <a:t>doesnt</a:t>
            </a:r>
            <a:r>
              <a:rPr lang="en-US" dirty="0"/>
              <a:t>-suck</a:t>
            </a:r>
          </a:p>
        </p:txBody>
      </p:sp>
    </p:spTree>
    <p:extLst>
      <p:ext uri="{BB962C8B-B14F-4D97-AF65-F5344CB8AC3E}">
        <p14:creationId xmlns:p14="http://schemas.microsoft.com/office/powerpoint/2010/main" val="219134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DON’T </a:t>
            </a:r>
            <a:r>
              <a:rPr lang="en-US" dirty="0"/>
              <a:t>provide different content to search </a:t>
            </a:r>
            <a:r>
              <a:rPr lang="en-US" dirty="0" smtClean="0"/>
              <a:t>engines and humans </a:t>
            </a:r>
          </a:p>
          <a:p>
            <a:r>
              <a:rPr lang="en-US" dirty="0" smtClean="0"/>
              <a:t>DON’T try to trick </a:t>
            </a:r>
            <a:r>
              <a:rPr lang="en-US" dirty="0"/>
              <a:t>search engines </a:t>
            </a:r>
            <a:r>
              <a:rPr lang="en-US" dirty="0" smtClean="0"/>
              <a:t>to improve </a:t>
            </a:r>
            <a:r>
              <a:rPr lang="en-US" dirty="0"/>
              <a:t>rankings </a:t>
            </a:r>
            <a:endParaRPr lang="en-US" dirty="0" smtClean="0"/>
          </a:p>
          <a:p>
            <a:r>
              <a:rPr lang="en-US" dirty="0" smtClean="0"/>
              <a:t>DON’T use hidden </a:t>
            </a:r>
            <a:r>
              <a:rPr lang="en-US" dirty="0"/>
              <a:t>or extremely small </a:t>
            </a:r>
            <a:r>
              <a:rPr lang="en-US" dirty="0" smtClean="0"/>
              <a:t>text</a:t>
            </a:r>
          </a:p>
          <a:p>
            <a:r>
              <a:rPr lang="en-US" dirty="0" smtClean="0"/>
              <a:t>DON’T keyword stuff</a:t>
            </a:r>
          </a:p>
          <a:p>
            <a:r>
              <a:rPr lang="en-US" dirty="0" smtClean="0"/>
              <a:t>DON’T use same title tags</a:t>
            </a:r>
          </a:p>
          <a:p>
            <a:r>
              <a:rPr lang="en-US" dirty="0" smtClean="0"/>
              <a:t>DON’T copy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63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95569"/>
          </a:xfrm>
        </p:spPr>
        <p:txBody>
          <a:bodyPr>
            <a:normAutofit/>
          </a:bodyPr>
          <a:lstStyle/>
          <a:p>
            <a:r>
              <a:rPr lang="en-US" b="1" dirty="0"/>
              <a:t>DON’T </a:t>
            </a:r>
            <a:r>
              <a:rPr lang="en-US" dirty="0" smtClean="0"/>
              <a:t>spam your credits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1-07-09 at 8.4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6" y="4508500"/>
            <a:ext cx="6197600" cy="1397000"/>
          </a:xfrm>
          <a:prstGeom prst="rect">
            <a:avLst/>
          </a:prstGeom>
        </p:spPr>
      </p:pic>
      <p:pic>
        <p:nvPicPr>
          <p:cNvPr id="5" name="Picture 4" descr="Screen shot 2011-07-09 at 8.4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9" y="2451100"/>
            <a:ext cx="58547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6646" y="2246931"/>
            <a:ext cx="2303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CAREFUL!  </a:t>
            </a:r>
            <a:r>
              <a:rPr lang="en-US" b="1" dirty="0" smtClean="0"/>
              <a:t>could result in penalty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4569" y="4288691"/>
            <a:ext cx="2303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THIS</a:t>
            </a:r>
            <a:endParaRPr lang="en-US" sz="3200" b="1" dirty="0"/>
          </a:p>
        </p:txBody>
      </p:sp>
      <p:sp>
        <p:nvSpPr>
          <p:cNvPr id="9" name="Left Arrow 8"/>
          <p:cNvSpPr/>
          <p:nvPr/>
        </p:nvSpPr>
        <p:spPr>
          <a:xfrm>
            <a:off x="6664569" y="3155466"/>
            <a:ext cx="965200" cy="898769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664569" y="4884616"/>
            <a:ext cx="965200" cy="898769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dgeho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8" y="18678"/>
            <a:ext cx="8340811" cy="6858000"/>
          </a:xfrm>
          <a:prstGeom prst="rect">
            <a:avLst/>
          </a:prstGeom>
        </p:spPr>
      </p:pic>
      <p:pic>
        <p:nvPicPr>
          <p:cNvPr id="11" name="Picture 10" descr="hedgeho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8"/>
            <a:ext cx="8340811" cy="6858000"/>
          </a:xfrm>
          <a:prstGeom prst="rect">
            <a:avLst/>
          </a:prstGeom>
        </p:spPr>
      </p:pic>
      <p:pic>
        <p:nvPicPr>
          <p:cNvPr id="9" name="Picture 8" descr="hedgeho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8678"/>
            <a:ext cx="83408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06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CF7B"/>
                </a:solidFill>
                <a:latin typeface="FuturiCondensedSW-ExBold"/>
                <a:cs typeface="Britannic Bold"/>
              </a:rPr>
              <a:t>FINAL DON’T– </a:t>
            </a:r>
            <a:r>
              <a:rPr lang="en-US" sz="3200" dirty="0" smtClean="0">
                <a:solidFill>
                  <a:srgbClr val="FFCF7B"/>
                </a:solidFill>
                <a:latin typeface="FuturiCondensedSW-ExBold"/>
                <a:cs typeface="Britannic Bold"/>
              </a:rPr>
              <a:t/>
            </a:r>
            <a:br>
              <a:rPr lang="en-US" sz="3200" dirty="0" smtClean="0">
                <a:solidFill>
                  <a:srgbClr val="FFCF7B"/>
                </a:solidFill>
                <a:latin typeface="FuturiCondensedSW-ExBold"/>
                <a:cs typeface="Britannic Bold"/>
              </a:rPr>
            </a:br>
            <a:r>
              <a:rPr lang="en-US" sz="3200" dirty="0" smtClean="0">
                <a:solidFill>
                  <a:srgbClr val="FFCF7B"/>
                </a:solidFill>
                <a:latin typeface="FuturiCondensedSW-ExBold"/>
                <a:cs typeface="Britannic Bold"/>
              </a:rPr>
              <a:t>Don’t make the mistake of thinking </a:t>
            </a:r>
            <a:br>
              <a:rPr lang="en-US" sz="3200" dirty="0" smtClean="0">
                <a:solidFill>
                  <a:srgbClr val="FFCF7B"/>
                </a:solidFill>
                <a:latin typeface="FuturiCondensedSW-ExBold"/>
                <a:cs typeface="Britannic Bold"/>
              </a:rPr>
            </a:br>
            <a:r>
              <a:rPr lang="en-US" sz="3200" dirty="0" smtClean="0">
                <a:solidFill>
                  <a:srgbClr val="FFCF7B"/>
                </a:solidFill>
                <a:latin typeface="FuturiCondensedSW-ExBold"/>
                <a:cs typeface="Britannic Bold"/>
              </a:rPr>
              <a:t>that pretty is enough.</a:t>
            </a:r>
            <a:r>
              <a:rPr lang="en-US" sz="3200" dirty="0" smtClean="0">
                <a:solidFill>
                  <a:srgbClr val="FFCF7B"/>
                </a:solidFill>
                <a:latin typeface="FuturiCondensedSW-ExBold"/>
                <a:cs typeface="Abadi MT Condensed Extra Bold"/>
              </a:rPr>
              <a:t> </a:t>
            </a:r>
            <a:endParaRPr lang="en-US" sz="3200" dirty="0">
              <a:solidFill>
                <a:srgbClr val="FFCF7B"/>
              </a:solidFill>
              <a:latin typeface="FuturiCondensedSW-Ex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5674" y="5747176"/>
            <a:ext cx="4555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Condensed Medium"/>
                <a:cs typeface="Britannic Bold"/>
              </a:rPr>
              <a:t>Pretty may get you a wink, </a:t>
            </a:r>
            <a:br>
              <a:rPr lang="en-US" sz="3200" dirty="0" smtClean="0">
                <a:solidFill>
                  <a:schemeClr val="bg1"/>
                </a:solidFill>
                <a:latin typeface="Futura Condensed Medium"/>
                <a:cs typeface="Britannic Bold"/>
              </a:rPr>
            </a:br>
            <a:r>
              <a:rPr lang="en-US" sz="3200" dirty="0" smtClean="0">
                <a:solidFill>
                  <a:schemeClr val="bg1"/>
                </a:solidFill>
                <a:latin typeface="Futura Condensed Medium"/>
                <a:cs typeface="Britannic Bold"/>
              </a:rPr>
              <a:t>but not necessarily</a:t>
            </a:r>
            <a:r>
              <a:rPr lang="en-US" sz="3200" dirty="0">
                <a:solidFill>
                  <a:schemeClr val="bg1"/>
                </a:solidFill>
                <a:latin typeface="Futura Condensed Medium"/>
                <a:cs typeface="Britannic Bold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Futura Condensed Medium"/>
                <a:cs typeface="Britannic Bold"/>
              </a:rPr>
              <a:t>a relationship.</a:t>
            </a:r>
          </a:p>
        </p:txBody>
      </p:sp>
    </p:spTree>
    <p:extLst>
      <p:ext uri="{BB962C8B-B14F-4D97-AF65-F5344CB8AC3E}">
        <p14:creationId xmlns:p14="http://schemas.microsoft.com/office/powerpoint/2010/main" val="775422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5700" dirty="0" smtClean="0"/>
              <a:t>Kat &amp; Mouse takes your site </a:t>
            </a:r>
            <a:br>
              <a:rPr lang="en-US" sz="5700" dirty="0" smtClean="0"/>
            </a:br>
            <a:r>
              <a:rPr lang="en-US" sz="5700" dirty="0" smtClean="0"/>
              <a:t>to the next level with: 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Website &amp; Google Places optimization to get Google to take note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Link building to move your site above the competition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Social Media marketing – Custom landing pages, engagement, website integration to get people singing your praises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Mobile Marketing to capture the crowd on the street in the new internet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/>
              <a:t>Monthly monitoring and improvements to keep you on top</a:t>
            </a:r>
          </a:p>
          <a:p>
            <a:pPr>
              <a:spcBef>
                <a:spcPts val="24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500665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 &amp;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3072"/>
              </a:spcBef>
              <a:buNone/>
            </a:pPr>
            <a:r>
              <a:rPr lang="en-US" sz="4000" dirty="0" smtClean="0"/>
              <a:t>Please connect with me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3000" dirty="0" smtClean="0">
                <a:hlinkClick r:id="rId2"/>
              </a:rPr>
              <a:t>www.katandmouse.com</a:t>
            </a:r>
            <a:endParaRPr lang="en-US" sz="3000" dirty="0" smtClean="0"/>
          </a:p>
          <a:p>
            <a:pPr marL="0" indent="0" algn="ctr">
              <a:spcBef>
                <a:spcPts val="1272"/>
              </a:spcBef>
              <a:buNone/>
            </a:pPr>
            <a:r>
              <a:rPr lang="en-US" sz="3000" dirty="0">
                <a:hlinkClick r:id="rId3"/>
              </a:rPr>
              <a:t>anonymouse@katandmouse.com</a:t>
            </a:r>
            <a:endParaRPr lang="en-US" sz="3000" dirty="0"/>
          </a:p>
          <a:p>
            <a:pPr marL="0" indent="0" algn="ctr">
              <a:spcBef>
                <a:spcPts val="1272"/>
              </a:spcBef>
              <a:buNone/>
            </a:pPr>
            <a:r>
              <a:rPr lang="en-US" sz="3000" dirty="0"/>
              <a:t>408-694-</a:t>
            </a:r>
            <a:r>
              <a:rPr lang="en-US" sz="3000" dirty="0" smtClean="0"/>
              <a:t>3706</a:t>
            </a:r>
            <a:endParaRPr lang="en-US" sz="3000" dirty="0" smtClean="0">
              <a:hlinkClick r:id="rId4"/>
            </a:endParaRP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3000" dirty="0" smtClean="0">
                <a:hlinkClick r:id="rId4"/>
              </a:rPr>
              <a:t>www.facebook.com/katandmouseo</a:t>
            </a:r>
            <a:endParaRPr lang="en-US" sz="3000" dirty="0" smtClean="0"/>
          </a:p>
          <a:p>
            <a:pPr marL="0" indent="0" algn="ctr">
              <a:spcBef>
                <a:spcPts val="1272"/>
              </a:spcBef>
              <a:buNone/>
            </a:pPr>
            <a:r>
              <a:rPr lang="en-US" sz="3000" dirty="0" smtClean="0"/>
              <a:t>Twitter: @</a:t>
            </a:r>
            <a:r>
              <a:rPr lang="en-US" sz="3000" dirty="0" err="1" smtClean="0"/>
              <a:t>katndmouse</a:t>
            </a:r>
            <a:endParaRPr lang="en-US" sz="3000" dirty="0" smtClean="0"/>
          </a:p>
          <a:p>
            <a:pPr marL="0" indent="0" algn="ctr">
              <a:spcBef>
                <a:spcPts val="1272"/>
              </a:spcBef>
              <a:buNone/>
            </a:pPr>
            <a:r>
              <a:rPr lang="en-US" sz="3000" dirty="0">
                <a:hlinkClick r:id="rId5"/>
              </a:rPr>
              <a:t>LinkedIn</a:t>
            </a:r>
            <a:r>
              <a:rPr lang="en-US" sz="3000" dirty="0"/>
              <a:t> </a:t>
            </a:r>
            <a:r>
              <a:rPr lang="en-US" sz="3000" dirty="0" smtClean="0"/>
              <a:t>- Kathy Long</a:t>
            </a:r>
            <a:endParaRPr lang="en-US" sz="2600" dirty="0"/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600" dirty="0" smtClean="0"/>
              <a:t>LinkedIn: Join Local </a:t>
            </a:r>
            <a:r>
              <a:rPr lang="en-US" sz="2600" dirty="0" err="1" smtClean="0"/>
              <a:t>BizBuzz</a:t>
            </a:r>
            <a:r>
              <a:rPr lang="en-US" sz="2600" dirty="0" smtClean="0"/>
              <a:t> Group</a:t>
            </a:r>
            <a:br>
              <a:rPr lang="en-US" sz="2600" dirty="0" smtClean="0"/>
            </a:br>
            <a:r>
              <a:rPr lang="en-US" sz="2600" dirty="0" smtClean="0">
                <a:hlinkClick r:id="rId6"/>
              </a:rPr>
              <a:t>http</a:t>
            </a:r>
            <a:r>
              <a:rPr lang="en-US" sz="2600" dirty="0">
                <a:hlinkClick r:id="rId6"/>
              </a:rPr>
              <a:t>://www.linkedin.com/groups/Local-BizBuzz-</a:t>
            </a:r>
            <a:r>
              <a:rPr lang="en-US" sz="2600" dirty="0" smtClean="0">
                <a:hlinkClick r:id="rId6"/>
              </a:rPr>
              <a:t>3215677</a:t>
            </a:r>
            <a:endParaRPr lang="en-US" sz="2600" dirty="0" smtClean="0"/>
          </a:p>
          <a:p>
            <a:pPr marL="0" indent="0" algn="ctr">
              <a:spcBef>
                <a:spcPts val="3072"/>
              </a:spcBef>
              <a:buNone/>
            </a:pPr>
            <a:r>
              <a:rPr lang="en-US" sz="5700" dirty="0" smtClean="0">
                <a:solidFill>
                  <a:schemeClr val="accent5">
                    <a:lumMod val="50000"/>
                  </a:schemeClr>
                </a:solidFill>
              </a:rPr>
              <a:t>To your success!</a:t>
            </a:r>
            <a:endParaRPr lang="en-US" sz="6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27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dirty="0" smtClean="0"/>
              <a:t>Keywords are to websites what a foundation is to a house.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dirty="0" smtClean="0"/>
              <a:t>So build your foundational design with this in mind.</a:t>
            </a:r>
          </a:p>
        </p:txBody>
      </p:sp>
    </p:spTree>
    <p:extLst>
      <p:ext uri="{BB962C8B-B14F-4D97-AF65-F5344CB8AC3E}">
        <p14:creationId xmlns:p14="http://schemas.microsoft.com/office/powerpoint/2010/main" val="226785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4800" dirty="0" smtClean="0"/>
              <a:t>What is your </a:t>
            </a:r>
            <a:br>
              <a:rPr lang="en-US" sz="4800" dirty="0" smtClean="0"/>
            </a:br>
            <a:r>
              <a:rPr lang="en-US" sz="4800" dirty="0" smtClean="0"/>
              <a:t>goal?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To be pretty or to </a:t>
            </a:r>
            <a:br>
              <a:rPr lang="en-US" dirty="0" smtClean="0"/>
            </a:br>
            <a:r>
              <a:rPr lang="en-US" dirty="0" smtClean="0"/>
              <a:t>acquire customers?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ndexof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5" y="1706945"/>
            <a:ext cx="4655292" cy="34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Ask customers to provide a list</a:t>
            </a:r>
          </a:p>
          <a:p>
            <a:pPr marL="514350" indent="-514350">
              <a:buAutoNum type="arabicPeriod"/>
            </a:pPr>
            <a:r>
              <a:rPr lang="en-US" dirty="0" smtClean="0"/>
              <a:t>Bring in an SEO consultant to help</a:t>
            </a:r>
          </a:p>
          <a:p>
            <a:pPr marL="514350" indent="-514350">
              <a:buAutoNum type="arabicPeriod"/>
            </a:pPr>
            <a:r>
              <a:rPr lang="en-US" dirty="0" smtClean="0"/>
              <a:t>Do it yourself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HOW?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Google’s free keyword research tool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1859C"/>
                </a:solidFill>
              </a:rPr>
              <a:t>HOW MANY?</a:t>
            </a:r>
          </a:p>
          <a:p>
            <a:pPr marL="0" indent="0">
              <a:buNone/>
            </a:pPr>
            <a:r>
              <a:rPr lang="en-US" dirty="0" smtClean="0"/>
              <a:t>As many as budget allows. </a:t>
            </a:r>
          </a:p>
          <a:p>
            <a:pPr marL="0" indent="0">
              <a:buNone/>
            </a:pPr>
            <a:r>
              <a:rPr lang="en-US" dirty="0" smtClean="0"/>
              <a:t>As many a competition allows. </a:t>
            </a:r>
          </a:p>
        </p:txBody>
      </p:sp>
    </p:spTree>
    <p:extLst>
      <p:ext uri="{BB962C8B-B14F-4D97-AF65-F5344CB8AC3E}">
        <p14:creationId xmlns:p14="http://schemas.microsoft.com/office/powerpoint/2010/main" val="280134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Placement is key</a:t>
            </a:r>
          </a:p>
          <a:p>
            <a:pPr lvl="1"/>
            <a:r>
              <a:rPr lang="en-US" sz="2400" b="1" dirty="0" err="1" smtClean="0"/>
              <a:t>Urls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400" b="1" dirty="0" smtClean="0"/>
              <a:t>Top of page</a:t>
            </a:r>
          </a:p>
          <a:p>
            <a:pPr lvl="1"/>
            <a:r>
              <a:rPr lang="en-US" sz="2400" b="1" dirty="0" smtClean="0"/>
              <a:t>Beginning of sentences</a:t>
            </a:r>
          </a:p>
          <a:p>
            <a:pPr lvl="1"/>
            <a:r>
              <a:rPr lang="en-US" sz="2400" b="1" dirty="0" smtClean="0"/>
              <a:t>Beginning of paragraphs</a:t>
            </a:r>
          </a:p>
          <a:p>
            <a:pPr lvl="1"/>
            <a:r>
              <a:rPr lang="en-US" sz="2400" b="1" dirty="0" smtClean="0"/>
              <a:t>Title tags</a:t>
            </a:r>
          </a:p>
          <a:p>
            <a:pPr lvl="1"/>
            <a:r>
              <a:rPr lang="en-US" sz="2400" b="1" dirty="0" smtClean="0"/>
              <a:t>Link anchor text</a:t>
            </a:r>
          </a:p>
          <a:p>
            <a:pPr lvl="1"/>
            <a:r>
              <a:rPr lang="en-US" sz="2400" b="1" dirty="0" smtClean="0"/>
              <a:t>Location words should be visible for local searches</a:t>
            </a:r>
          </a:p>
          <a:p>
            <a:pPr lvl="1"/>
            <a:r>
              <a:rPr lang="en-US" sz="2400" b="1" dirty="0" smtClean="0"/>
              <a:t>Should not be in images! </a:t>
            </a:r>
          </a:p>
          <a:p>
            <a:pPr lvl="1"/>
            <a:r>
              <a:rPr lang="en-US" sz="2400" b="1" dirty="0" smtClean="0"/>
              <a:t>Should be in images! </a:t>
            </a:r>
          </a:p>
          <a:p>
            <a:pPr lvl="1"/>
            <a:r>
              <a:rPr lang="en-US" sz="2400" b="1" dirty="0" smtClean="0"/>
              <a:t>If you’re using Flash, provide text version for 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9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URLS</a:t>
            </a:r>
          </a:p>
          <a:p>
            <a:pPr lvl="1"/>
            <a:r>
              <a:rPr lang="en-US" b="1" dirty="0" smtClean="0"/>
              <a:t>Google is dialing exact match domain </a:t>
            </a:r>
            <a:r>
              <a:rPr lang="en-US" b="1" dirty="0" err="1" smtClean="0"/>
              <a:t>url</a:t>
            </a:r>
            <a:r>
              <a:rPr lang="en-US" b="1" dirty="0" smtClean="0"/>
              <a:t> points down, but they still work</a:t>
            </a:r>
          </a:p>
          <a:p>
            <a:pPr lvl="1"/>
            <a:r>
              <a:rPr lang="en-US" b="1" dirty="0" smtClean="0"/>
              <a:t>Use SEF </a:t>
            </a:r>
            <a:r>
              <a:rPr lang="en-US" b="1" dirty="0" err="1" smtClean="0"/>
              <a:t>urls</a:t>
            </a:r>
            <a:r>
              <a:rPr lang="en-US" b="1" dirty="0" smtClean="0"/>
              <a:t> (keyword rich)</a:t>
            </a:r>
          </a:p>
          <a:p>
            <a:pPr lvl="1"/>
            <a:r>
              <a:rPr lang="en-US" b="1" dirty="0" smtClean="0"/>
              <a:t>Eliminate dynamic page </a:t>
            </a:r>
            <a:r>
              <a:rPr lang="en-US" b="1" dirty="0" err="1" smtClean="0"/>
              <a:t>urls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Dashes between words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62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Title tags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include your target keywords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be unique</a:t>
            </a:r>
          </a:p>
          <a:p>
            <a:pPr lvl="1"/>
            <a:r>
              <a:rPr lang="en-US" dirty="0" smtClean="0"/>
              <a:t>Keywords should come first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include your brand name at the end if you have a known, trusted </a:t>
            </a:r>
            <a:r>
              <a:rPr lang="en-US" dirty="0" smtClean="0"/>
              <a:t>brand</a:t>
            </a:r>
          </a:p>
          <a:p>
            <a:pPr lvl="1"/>
            <a:r>
              <a:rPr lang="en-US" dirty="0" smtClean="0"/>
              <a:t>Should include the same words on the page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&lt;title&gt;San Jose insurance agent – Taylor Benefits&lt;/title&gt;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6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1379</Words>
  <Application>Microsoft Macintosh PowerPoint</Application>
  <PresentationFormat>On-screen Show (4:3)</PresentationFormat>
  <Paragraphs>248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Why we need to think about SEO before and during project design rather than trying to bolt it on afterwards  </vt:lpstr>
      <vt:lpstr>What part do you play?</vt:lpstr>
      <vt:lpstr>What is the goal of SEO?</vt:lpstr>
      <vt:lpstr>Keywords</vt:lpstr>
      <vt:lpstr>Keywords</vt:lpstr>
      <vt:lpstr>Keywords</vt:lpstr>
      <vt:lpstr>What to do with your keywords?</vt:lpstr>
      <vt:lpstr>What to do with your keywords?</vt:lpstr>
      <vt:lpstr>What to do with your keywords?</vt:lpstr>
      <vt:lpstr>What to do with your keywords?</vt:lpstr>
      <vt:lpstr>What to do with your keywords?</vt:lpstr>
      <vt:lpstr>What to do with your keywords?</vt:lpstr>
      <vt:lpstr>What to do with your keywords?</vt:lpstr>
      <vt:lpstr>What to do with your keywords?</vt:lpstr>
      <vt:lpstr>What to do with your keywords?</vt:lpstr>
      <vt:lpstr>Crawling, Indexing, &amp; Other Technical Issues</vt:lpstr>
      <vt:lpstr>Crawling, Indexing, &amp; Other Technical Issues</vt:lpstr>
      <vt:lpstr>Crawling, Indexing, &amp; Other Technical Issues</vt:lpstr>
      <vt:lpstr>Crawling, Indexing, &amp; Other Technical Issues</vt:lpstr>
      <vt:lpstr>Crawling, Indexing, &amp; Other Technical Issues</vt:lpstr>
      <vt:lpstr>Crawling, Indexing, &amp; Other Technical Issues</vt:lpstr>
      <vt:lpstr>Crawling, Indexing, &amp; Other Technical Issues</vt:lpstr>
      <vt:lpstr>Crawling, Indexing, &amp; Other Technical Issues</vt:lpstr>
      <vt:lpstr>Other Technical Considerations</vt:lpstr>
      <vt:lpstr>User Signals</vt:lpstr>
      <vt:lpstr>User Signals</vt:lpstr>
      <vt:lpstr>User Signals</vt:lpstr>
      <vt:lpstr>User Signals</vt:lpstr>
      <vt:lpstr>User Signals</vt:lpstr>
      <vt:lpstr>Ecommerce </vt:lpstr>
      <vt:lpstr>DON’Ts</vt:lpstr>
      <vt:lpstr>DON’Ts</vt:lpstr>
      <vt:lpstr>FINAL DON’T–  Don’t make the mistake of thinking  that pretty is enough. </vt:lpstr>
      <vt:lpstr>Need help?</vt:lpstr>
      <vt:lpstr>Kat &amp; Mouse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43</cp:revision>
  <dcterms:created xsi:type="dcterms:W3CDTF">2011-05-14T01:04:07Z</dcterms:created>
  <dcterms:modified xsi:type="dcterms:W3CDTF">2011-07-09T15:55:06Z</dcterms:modified>
</cp:coreProperties>
</file>